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75" r:id="rId3"/>
  </p:sldMasterIdLst>
  <p:notesMasterIdLst>
    <p:notesMasterId r:id="rId27"/>
  </p:notesMasterIdLst>
  <p:handoutMasterIdLst>
    <p:handoutMasterId r:id="rId28"/>
  </p:handoutMasterIdLst>
  <p:sldIdLst>
    <p:sldId id="277" r:id="rId4"/>
    <p:sldId id="4251" r:id="rId5"/>
    <p:sldId id="4181" r:id="rId6"/>
    <p:sldId id="4319" r:id="rId7"/>
    <p:sldId id="4264" r:id="rId8"/>
    <p:sldId id="4259" r:id="rId9"/>
    <p:sldId id="4260" r:id="rId10"/>
    <p:sldId id="4261" r:id="rId11"/>
    <p:sldId id="4262" r:id="rId12"/>
    <p:sldId id="4263" r:id="rId13"/>
    <p:sldId id="4265" r:id="rId14"/>
    <p:sldId id="4266" r:id="rId15"/>
    <p:sldId id="4267" r:id="rId16"/>
    <p:sldId id="4268" r:id="rId17"/>
    <p:sldId id="4270" r:id="rId18"/>
    <p:sldId id="4280" r:id="rId19"/>
    <p:sldId id="4281" r:id="rId20"/>
    <p:sldId id="4241" r:id="rId21"/>
    <p:sldId id="4242" r:id="rId22"/>
    <p:sldId id="4243" r:id="rId23"/>
    <p:sldId id="4244" r:id="rId24"/>
    <p:sldId id="4245" r:id="rId25"/>
    <p:sldId id="4246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5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姚静" initials="y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E36"/>
    <a:srgbClr val="4B5DFE"/>
    <a:srgbClr val="F3DDDC"/>
    <a:srgbClr val="FFFFB5"/>
    <a:srgbClr val="F8F3EC"/>
    <a:srgbClr val="0012FE"/>
    <a:srgbClr val="EDEFE2"/>
    <a:srgbClr val="901F2A"/>
    <a:srgbClr val="F1F3E5"/>
    <a:srgbClr val="6E0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66803" autoAdjust="0"/>
  </p:normalViewPr>
  <p:slideViewPr>
    <p:cSldViewPr showGuides="1">
      <p:cViewPr varScale="1">
        <p:scale>
          <a:sx n="111" d="100"/>
          <a:sy n="111" d="100"/>
        </p:scale>
        <p:origin x="1216" y="184"/>
      </p:cViewPr>
      <p:guideLst>
        <p:guide orient="horz" pos="1605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0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2BC39-128E-4521-A6D2-911A8F8A326A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821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2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98C2F-7AE5-4F56-A789-27C04C8D51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9ACB1-6B0E-4211-A950-E3155135F0F3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81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38D8-7CEE-471F-ADF0-B06B4F727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10486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C6A98D-1D84-904C-7154-6BF197D62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10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1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11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67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96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2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60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15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49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32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637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64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19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4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744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20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34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21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80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13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29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5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6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0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1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09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9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ctrTitle"/>
          </p:nvPr>
        </p:nvSpPr>
        <p:spPr>
          <a:xfrm>
            <a:off x="685804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2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2EF7-4B8F-D949-9E85-32B8EDF30677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6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7DA0-C247-CF44-A6D3-C3AD2340489F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4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04CB-4BEC-B94D-98FC-70D720F9BAFD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6458-6531-C542-B4F8-05C98E657C6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3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ctrTitle"/>
          </p:nvPr>
        </p:nvSpPr>
        <p:spPr>
          <a:xfrm>
            <a:off x="685804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A66B-676E-CD4E-B081-91080642D49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9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2" name="图片 8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cxnSp>
        <p:nvCxnSpPr>
          <p:cNvPr id="3145735" name="直接连接符 10"/>
          <p:cNvCxnSpPr/>
          <p:nvPr/>
        </p:nvCxnSpPr>
        <p:spPr>
          <a:xfrm>
            <a:off x="1270033" y="-835836"/>
            <a:ext cx="7190906" cy="0"/>
          </a:xfrm>
          <a:prstGeom prst="line">
            <a:avLst/>
          </a:prstGeom>
          <a:ln w="28575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71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latin typeface="Heiti SC Medium" pitchFamily="2" charset="-128"/>
                <a:ea typeface="Heiti SC Medium" pitchFamily="2" charset="-128"/>
              </a:defRPr>
            </a:lvl2pPr>
            <a:lvl3pPr>
              <a:defRPr>
                <a:latin typeface="Heiti SC Medium" pitchFamily="2" charset="-128"/>
                <a:ea typeface="Heiti SC Medium" pitchFamily="2" charset="-128"/>
              </a:defRPr>
            </a:lvl3pPr>
            <a:lvl4pPr>
              <a:defRPr>
                <a:latin typeface="Heiti SC Medium" pitchFamily="2" charset="-128"/>
                <a:ea typeface="Heiti SC Medium" pitchFamily="2" charset="-128"/>
              </a:defRPr>
            </a:lvl4pPr>
            <a:lvl5pPr>
              <a:defRPr>
                <a:latin typeface="Heiti SC Medium" pitchFamily="2" charset="-128"/>
                <a:ea typeface="Heiti SC Medium" pitchFamily="2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7BCDC-368C-B043-A278-5DB4B1E7C84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5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4" name="图片 9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CB42-62F7-154E-8340-E5ABC877155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3" name="组合 30"/>
          <p:cNvGrpSpPr>
            <a:grpSpLocks noGrp="1"/>
          </p:cNvGrpSpPr>
          <p:nvPr userDrawn="1"/>
        </p:nvGrpSpPr>
        <p:grpSpPr>
          <a:xfrm>
            <a:off x="323528" y="308459"/>
            <a:ext cx="8496944" cy="463083"/>
            <a:chOff x="5282161" y="1404744"/>
            <a:chExt cx="3543196" cy="233762"/>
          </a:xfrm>
        </p:grpSpPr>
        <p:cxnSp>
          <p:nvCxnSpPr>
            <p:cNvPr id="3145730" name="直接连接符 8"/>
            <p:cNvCxnSpPr/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3" name="TextBox 8"/>
            <p:cNvSpPr txBox="1"/>
            <p:nvPr/>
          </p:nvSpPr>
          <p:spPr>
            <a:xfrm>
              <a:off x="5522378" y="1404744"/>
              <a:ext cx="330297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8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1863000"/>
            <a:ext cx="7349400" cy="7641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2670300"/>
            <a:ext cx="7349400" cy="3537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1217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17" descr="s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37085"/>
            <a:ext cx="9144000" cy="189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0" name="矩形 6"/>
          <p:cNvSpPr/>
          <p:nvPr/>
        </p:nvSpPr>
        <p:spPr>
          <a:xfrm>
            <a:off x="294085" y="222647"/>
            <a:ext cx="2520554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93" name="Picture 2" descr="D:\My Pictures\nju\南京大学视觉形象规范化标准(jpeg格式文件)\03校标，中、英文校名组合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254" y="395288"/>
            <a:ext cx="2106215" cy="62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1" name="矩形 7"/>
          <p:cNvSpPr>
            <a:spLocks noChangeArrowheads="1"/>
          </p:cNvSpPr>
          <p:nvPr/>
        </p:nvSpPr>
        <p:spPr bwMode="auto">
          <a:xfrm>
            <a:off x="5661422" y="357188"/>
            <a:ext cx="3482579" cy="507831"/>
          </a:xfrm>
          <a:prstGeom prst="rect">
            <a:avLst/>
          </a:prstGeom>
          <a:solidFill>
            <a:srgbClr val="630D5F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诚朴雄伟   励学敦行</a:t>
            </a:r>
          </a:p>
        </p:txBody>
      </p:sp>
      <p:sp>
        <p:nvSpPr>
          <p:cNvPr id="1048802" name="标题 1"/>
          <p:cNvSpPr>
            <a:spLocks noGrp="1"/>
          </p:cNvSpPr>
          <p:nvPr>
            <p:ph type="ctrTitle"/>
          </p:nvPr>
        </p:nvSpPr>
        <p:spPr>
          <a:xfrm>
            <a:off x="251520" y="1799332"/>
            <a:ext cx="5112568" cy="1107996"/>
          </a:xfrm>
        </p:spPr>
        <p:txBody>
          <a:bodyPr/>
          <a:lstStyle>
            <a:lvl1pPr algn="ctr">
              <a:defRPr sz="3300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3" name="副标题 2"/>
          <p:cNvSpPr>
            <a:spLocks noGrp="1"/>
          </p:cNvSpPr>
          <p:nvPr>
            <p:ph type="subTitle" idx="1"/>
          </p:nvPr>
        </p:nvSpPr>
        <p:spPr>
          <a:xfrm>
            <a:off x="287526" y="3813889"/>
            <a:ext cx="8568952" cy="46166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7030A0"/>
                </a:solidFill>
                <a:effectLst/>
                <a:latin typeface="方正小标宋简体" panose="02000000000000000000" pitchFamily="2" charset="-122"/>
                <a:ea typeface="方正小标宋简体" panose="02000000000000000000" pitchFamily="2" charset="-122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847850"/>
            <a:ext cx="2228850" cy="221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90" name="矩形 6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 w="38100"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1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86800" cy="46166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2" name="内容占位符 4"/>
          <p:cNvSpPr>
            <a:spLocks noGrp="1"/>
          </p:cNvSpPr>
          <p:nvPr>
            <p:ph sz="quarter" idx="10"/>
          </p:nvPr>
        </p:nvSpPr>
        <p:spPr>
          <a:xfrm>
            <a:off x="3437874" y="1793454"/>
            <a:ext cx="5248926" cy="415498"/>
          </a:xfrm>
        </p:spPr>
        <p:txBody>
          <a:bodyPr/>
          <a:lstStyle>
            <a:lvl1pPr marL="540385" indent="-540385">
              <a:buFont typeface="+mj-ea"/>
              <a:buAutoNum type="ea1JpnChsDbPeriod"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771525" indent="-428625">
              <a:buFont typeface="+mj-ea"/>
              <a:buAutoNum type="ea1JpnChsDbPeriod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391D-732F-C149-B6A1-9A5FCB4F6FEF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5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76456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6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258445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8" name="标题 1"/>
          <p:cNvSpPr>
            <a:spLocks noGrp="1"/>
          </p:cNvSpPr>
          <p:nvPr>
            <p:ph type="title"/>
          </p:nvPr>
        </p:nvSpPr>
        <p:spPr>
          <a:xfrm>
            <a:off x="2555874" y="403771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9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39750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11" name="标题 1"/>
          <p:cNvSpPr>
            <a:spLocks noGrp="1"/>
          </p:cNvSpPr>
          <p:nvPr>
            <p:ph type="title"/>
          </p:nvPr>
        </p:nvSpPr>
        <p:spPr>
          <a:xfrm>
            <a:off x="2555874" y="403772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12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03297"/>
          </a:xfrm>
        </p:spPr>
        <p:txBody>
          <a:bodyPr/>
          <a:lstStyle>
            <a:lvl1pPr>
              <a:defRPr sz="2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01345" indent="-258445">
              <a:buFont typeface="Wingdings" panose="05000000000000000000" pitchFamily="2" charset="2"/>
              <a:buChar char="Ø"/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79" name="标题 1"/>
          <p:cNvSpPr>
            <a:spLocks noGrp="1"/>
          </p:cNvSpPr>
          <p:nvPr>
            <p:ph type="title"/>
          </p:nvPr>
        </p:nvSpPr>
        <p:spPr>
          <a:xfrm>
            <a:off x="2555776" y="403771"/>
            <a:ext cx="6131024" cy="461665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0" name="内容占位符 3"/>
          <p:cNvSpPr>
            <a:spLocks noGrp="1"/>
          </p:cNvSpPr>
          <p:nvPr>
            <p:ph sz="quarter" idx="10"/>
          </p:nvPr>
        </p:nvSpPr>
        <p:spPr>
          <a:xfrm>
            <a:off x="457200" y="1200151"/>
            <a:ext cx="4006788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  <p:sp>
        <p:nvSpPr>
          <p:cNvPr id="1048781" name="内容占位符 5"/>
          <p:cNvSpPr>
            <a:spLocks noGrp="1"/>
          </p:cNvSpPr>
          <p:nvPr>
            <p:ph sz="quarter" idx="11"/>
          </p:nvPr>
        </p:nvSpPr>
        <p:spPr>
          <a:xfrm>
            <a:off x="4572000" y="1200151"/>
            <a:ext cx="4114800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"/>
          <p:cNvSpPr>
            <a:spLocks noGrp="1"/>
          </p:cNvSpPr>
          <p:nvPr>
            <p:ph type="title"/>
          </p:nvPr>
        </p:nvSpPr>
        <p:spPr>
          <a:xfrm>
            <a:off x="2541984" y="4210006"/>
            <a:ext cx="5486400" cy="415498"/>
          </a:xfrm>
        </p:spPr>
        <p:txBody>
          <a:bodyPr anchor="b"/>
          <a:lstStyle>
            <a:lvl1pPr algn="ctr">
              <a:defRPr sz="2100" b="1">
                <a:solidFill>
                  <a:srgbClr val="630D5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3" name="图片占位符 2"/>
          <p:cNvSpPr>
            <a:spLocks noGrp="1"/>
          </p:cNvSpPr>
          <p:nvPr>
            <p:ph type="pic" idx="1"/>
          </p:nvPr>
        </p:nvSpPr>
        <p:spPr>
          <a:xfrm>
            <a:off x="2541984" y="1059582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8" name="标题 1"/>
          <p:cNvSpPr>
            <a:spLocks noGrp="1"/>
          </p:cNvSpPr>
          <p:nvPr>
            <p:ph type="title"/>
          </p:nvPr>
        </p:nvSpPr>
        <p:spPr>
          <a:xfrm>
            <a:off x="522001" y="1795421"/>
            <a:ext cx="8099999" cy="646331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7918363" cy="36933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522001" y="1864670"/>
            <a:ext cx="8099999" cy="507831"/>
          </a:xfrm>
        </p:spPr>
        <p:txBody>
          <a:bodyPr/>
          <a:lstStyle>
            <a:lvl1pPr algn="ctr">
              <a:defRPr sz="27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3165835" cy="646331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48796" name="内容占位符 4"/>
          <p:cNvSpPr>
            <a:spLocks noGrp="1"/>
          </p:cNvSpPr>
          <p:nvPr>
            <p:ph sz="quarter" idx="11"/>
          </p:nvPr>
        </p:nvSpPr>
        <p:spPr>
          <a:xfrm>
            <a:off x="4626006" y="2973817"/>
            <a:ext cx="3996500" cy="369332"/>
          </a:xfrm>
        </p:spPr>
        <p:txBody>
          <a:bodyPr/>
          <a:lstStyle>
            <a:lvl1pPr>
              <a:defRPr lang="zh-CN" altLang="en-US" sz="18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Rectangle 46"/>
          <p:cNvSpPr>
            <a:spLocks noChangeArrowheads="1"/>
          </p:cNvSpPr>
          <p:nvPr/>
        </p:nvSpPr>
        <p:spPr bwMode="auto">
          <a:xfrm>
            <a:off x="3048000" y="2288382"/>
            <a:ext cx="1524000" cy="1088231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8" name="Rectangle 47"/>
          <p:cNvSpPr>
            <a:spLocks noChangeArrowheads="1"/>
          </p:cNvSpPr>
          <p:nvPr/>
        </p:nvSpPr>
        <p:spPr bwMode="gray">
          <a:xfrm>
            <a:off x="4572000" y="3374231"/>
            <a:ext cx="1524000" cy="1085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87" name="Picture 5" descr="C:\Documents and Settings\Administrator\桌面\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37097" y="2286001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8" name="Picture 6" descr="C:\Documents and Settings\Administrator\桌面\2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288382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9" name="Picture 7" descr="C:\Documents and Settings\Administrator\桌面\3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369469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90" name="Picture 8" descr="C:\Documents and Settings\Administrator\桌面\4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049191" y="3374232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89" name="标题 1"/>
          <p:cNvSpPr>
            <a:spLocks noGrp="1"/>
          </p:cNvSpPr>
          <p:nvPr>
            <p:ph type="title"/>
          </p:nvPr>
        </p:nvSpPr>
        <p:spPr>
          <a:xfrm>
            <a:off x="683568" y="1426083"/>
            <a:ext cx="8154906" cy="553998"/>
          </a:xfrm>
        </p:spPr>
        <p:txBody>
          <a:bodyPr/>
          <a:lstStyle>
            <a:lvl1pPr algn="ctr">
              <a:defRPr sz="3000">
                <a:solidFill>
                  <a:srgbClr val="630D5F"/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A6E3F11-7CA2-7C46-9D23-E4B03D42F68A}" type="datetime1">
              <a:rPr kumimoji="0" lang="zh-CN" altLang="en-US" sz="135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2024/12/30</a:t>
            </a:fld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2D1913-7E4E-494B-BB9D-C7D6A017BB24}" type="slidenum">
              <a:rPr kumimoji="0" lang="zh-CN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"/>
          <p:cNvSpPr>
            <a:spLocks noGrp="1"/>
          </p:cNvSpPr>
          <p:nvPr>
            <p:ph type="title"/>
          </p:nvPr>
        </p:nvSpPr>
        <p:spPr>
          <a:xfrm>
            <a:off x="722317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1" name="文本占位符 2"/>
          <p:cNvSpPr>
            <a:spLocks noGrp="1"/>
          </p:cNvSpPr>
          <p:nvPr>
            <p:ph type="body" idx="1"/>
          </p:nvPr>
        </p:nvSpPr>
        <p:spPr>
          <a:xfrm>
            <a:off x="722317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B8A-0A79-8043-B90B-DA6CB2165651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6" name="内容占位符 2"/>
          <p:cNvSpPr>
            <a:spLocks noGrp="1"/>
          </p:cNvSpPr>
          <p:nvPr>
            <p:ph sz="half" idx="1"/>
          </p:nvPr>
        </p:nvSpPr>
        <p:spPr>
          <a:xfrm>
            <a:off x="457204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7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27DF-44AA-4A47-A7FF-46D24A50165C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2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3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60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5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60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6FD5D-87FF-724E-A018-904C8DA36E87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4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0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22B6-D467-7141-A8DD-2AFCB88D0744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0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3F8F-DDBB-4540-BE30-2278200C1FF4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5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标题 1"/>
          <p:cNvSpPr>
            <a:spLocks noGrp="1"/>
          </p:cNvSpPr>
          <p:nvPr>
            <p:ph type="title"/>
          </p:nvPr>
        </p:nvSpPr>
        <p:spPr>
          <a:xfrm>
            <a:off x="457202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3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1402-2884-9841-8197-B48C1D99F3B2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0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21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D2D3-6E35-8F47-9F4E-F4E7FAAA04F0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7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BFDC3-E906-A94A-8665-3FF24AC55B08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10486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5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06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C6AE5CD-E0DB-BC4D-AEAA-335A36D705B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4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8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占位符 1"/>
          <p:cNvSpPr>
            <a:spLocks noGrp="1"/>
          </p:cNvSpPr>
          <p:nvPr>
            <p:ph type="title"/>
          </p:nvPr>
        </p:nvSpPr>
        <p:spPr>
          <a:xfrm>
            <a:off x="2556273" y="403772"/>
            <a:ext cx="6130528" cy="46166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7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1191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en-US" altLang="en-US" dirty="0"/>
              <a:t>单击此处编辑母版文本样式</a:t>
            </a:r>
          </a:p>
          <a:p>
            <a:pPr lvl="1"/>
            <a:r>
              <a:rPr lang="en-US" altLang="en-US" dirty="0"/>
              <a:t>第二级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en-US" altLang="en-US" dirty="0"/>
              <a:t>第三级</a:t>
            </a:r>
          </a:p>
        </p:txBody>
      </p:sp>
      <p:pic>
        <p:nvPicPr>
          <p:cNvPr id="2097186" name="Picture 11"/>
          <p:cNvPicPr/>
          <p:nvPr/>
        </p:nvPicPr>
        <p:blipFill>
          <a:blip r:embed="rId14"/>
          <a:stretch>
            <a:fillRect/>
          </a:stretch>
        </p:blipFill>
        <p:spPr>
          <a:xfrm>
            <a:off x="6238875" y="2343150"/>
            <a:ext cx="2600325" cy="26003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3885" indent="-26098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100" b="1" kern="1200">
          <a:solidFill>
            <a:srgbClr val="E46C0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xliv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B2B4312-8799-E3FD-3B66-D2A3424C86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36" name="矩形 2"/>
          <p:cNvSpPr/>
          <p:nvPr/>
        </p:nvSpPr>
        <p:spPr>
          <a:xfrm>
            <a:off x="2705" y="769023"/>
            <a:ext cx="9144000" cy="1538522"/>
          </a:xfrm>
          <a:prstGeom prst="rect">
            <a:avLst/>
          </a:prstGeom>
          <a:solidFill>
            <a:srgbClr val="6E0F6D"/>
          </a:solidFill>
          <a:ln>
            <a:solidFill>
              <a:srgbClr val="6E0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0" tIns="37495" rIns="74990" bIns="37495" rtlCol="0" anchor="ctr"/>
          <a:lstStyle/>
          <a:p>
            <a:pPr algn="ctr" defTabSz="914400"/>
            <a:endParaRPr lang="zh-CN" altLang="en-US">
              <a:solidFill>
                <a:srgbClr val="6E0F6D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863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5736" y="3280283"/>
            <a:ext cx="4879340" cy="18562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4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南 京 大 学</a:t>
            </a:r>
          </a:p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0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张 凯</a:t>
            </a:r>
            <a:endParaRPr lang="en-US" altLang="zh-CN" sz="20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638" name="矩形 1"/>
          <p:cNvSpPr/>
          <p:nvPr/>
        </p:nvSpPr>
        <p:spPr>
          <a:xfrm>
            <a:off x="611560" y="1275606"/>
            <a:ext cx="7776864" cy="639979"/>
          </a:xfrm>
          <a:prstGeom prst="rect">
            <a:avLst/>
          </a:prstGeom>
        </p:spPr>
        <p:txBody>
          <a:bodyPr wrap="square" lIns="74990" tIns="37495" rIns="74990" bIns="37495">
            <a:spAutoFit/>
          </a:bodyPr>
          <a:lstStyle/>
          <a:p>
            <a:pPr algn="ctr" defTabSz="571500">
              <a:lnSpc>
                <a:spcPts val="4375"/>
              </a:lnSpc>
            </a:pPr>
            <a:r>
              <a:rPr lang="zh-CN" alt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 学 建 模</a:t>
            </a:r>
            <a:endParaRPr lang="en-US" altLang="zh-CN" sz="5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5D1DC8-7D77-FFA4-0486-67CEDD21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五、模型的建立和求解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386650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数学模型建立是最为重要的一环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模型要基本正确，简明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建立模型要有根据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模型要实用有效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模型要具有可解性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D0C371-379F-2754-A5B9-0F77F365B553}"/>
              </a:ext>
            </a:extLst>
          </p:cNvPr>
          <p:cNvSpPr txBox="1"/>
          <p:nvPr/>
        </p:nvSpPr>
        <p:spPr>
          <a:xfrm>
            <a:off x="4860034" y="987574"/>
            <a:ext cx="3866508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问题一模型的建立与求解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模型的建立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模型的求解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结果的分析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6D1277-428E-5E1D-AE3F-9CCF173CA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38" y="0"/>
            <a:ext cx="36175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六、模型分析与检验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20FE66-EE73-4B91-2D80-83D8E38B1988}"/>
              </a:ext>
            </a:extLst>
          </p:cNvPr>
          <p:cNvSpPr txBox="1"/>
          <p:nvPr/>
        </p:nvSpPr>
        <p:spPr>
          <a:xfrm>
            <a:off x="417461" y="987574"/>
            <a:ext cx="826933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模型检验就是对所建立的模型就其可行性、准确性和实用性等进行检验，一般根据问题的要求和模型特点主要包括</a:t>
            </a:r>
            <a:r>
              <a:rPr lang="zh-CN" altLang="zh-CN" sz="16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敏感性分析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误差分析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新旧模型的对比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等等。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CB9E9C-EEC7-40F3-C32F-7798BFE1A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69" y="0"/>
            <a:ext cx="3464662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EDB217-4EC3-983B-8143-6D8B474CF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6" y="0"/>
            <a:ext cx="66690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4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七、模型的评价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3938515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模型常见的优点表述形式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模型或思路设计的简洁实用，效率高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本文建立的模型具有很强的创新性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模型的计算结果准确，精度高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对模型进行了各类检验、稳定性高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模型本身具有的优点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A73941-15FB-ADBB-4AB8-4B8BEA9B62CE}"/>
              </a:ext>
            </a:extLst>
          </p:cNvPr>
          <p:cNvSpPr txBox="1"/>
          <p:nvPr/>
        </p:nvSpPr>
        <p:spPr>
          <a:xfrm>
            <a:off x="4788024" y="987574"/>
            <a:ext cx="3938515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127000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常见的缺点表述形式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受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因素限制，未考虑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情况，影响精度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由于系统考虑了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等因素，导致模型较为复杂，计算时间长，效率低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模型本身具有的缺点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CA43DF-FB13-2B55-C3F7-A6EFE4C2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76" y="1641676"/>
            <a:ext cx="4975048" cy="31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参考文献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）著作：作者姓名，题名[M]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出版地：出版社，出版年.</a:t>
            </a:r>
          </a:p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）期刊论文：作者姓名．题名[J].期刊名称，年，卷(期)：页码.</a:t>
            </a:r>
          </a:p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）会议论文集：作者姓名．题名[C]//论文集名称，会议地点，会议日期.</a:t>
            </a:r>
          </a:p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）学位论文：作者姓名．题名[D].出版地：出版者，出版年.</a:t>
            </a:r>
          </a:p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）专利文献：专利申请者或所有者姓名．专利题名：专利国别，专利号[P].公告日期或公开日期．获取路径.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231F3F-9354-DD4C-EFD8-AB6FBE53B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53" y="2637117"/>
            <a:ext cx="4069432" cy="24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附录需重新起页，论文附录至少应包括参赛论文的</a:t>
            </a:r>
            <a:r>
              <a:rPr lang="zh-CN" altLang="zh-CN" sz="16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所有源程序代码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源程序除应作为附录放入参赛论文中之外，还应放入</a:t>
            </a:r>
            <a:r>
              <a:rPr lang="zh-CN" altLang="en-US" sz="16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支撑材料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3941E2-BBC7-7939-D2F3-F838C4A3A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50" y="1923678"/>
            <a:ext cx="3644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D0C2BB-2505-EA19-2FC8-80475BF6ABC9}"/>
              </a:ext>
            </a:extLst>
          </p:cNvPr>
          <p:cNvSpPr txBox="1"/>
          <p:nvPr/>
        </p:nvSpPr>
        <p:spPr>
          <a:xfrm>
            <a:off x="395536" y="985791"/>
            <a:ext cx="316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https://www.overleaf.com/read/pckcchwxhxtd#61256c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E98C78-1D42-B0D5-B24E-26E256D560EA}"/>
              </a:ext>
            </a:extLst>
          </p:cNvPr>
          <p:cNvSpPr txBox="1"/>
          <p:nvPr/>
        </p:nvSpPr>
        <p:spPr>
          <a:xfrm>
            <a:off x="5220072" y="985791"/>
            <a:ext cx="3239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https://www.overleaf.com/read/mhbdbvrfynyw#4dcd67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FD258B-9773-3C9F-8317-63B822156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77" y="1806123"/>
            <a:ext cx="3167558" cy="27877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71ADE7-9CEA-565C-03A8-AAEBD75B7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6" y="1728259"/>
            <a:ext cx="3508808" cy="15839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4B6DCE-B281-3CF8-336C-2B63640D2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4" y="3351435"/>
            <a:ext cx="3025651" cy="15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8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475252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使用小技巧：公式编辑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0A58C8-7E95-B65D-1C7E-AE80B7EE6BB4}"/>
              </a:ext>
            </a:extLst>
          </p:cNvPr>
          <p:cNvSpPr txBox="1"/>
          <p:nvPr/>
        </p:nvSpPr>
        <p:spPr>
          <a:xfrm>
            <a:off x="3439977" y="4596409"/>
            <a:ext cx="2264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https://www.latexlive.com/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F7A4FC-27AF-3103-652B-C1B4615B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3" y="941368"/>
            <a:ext cx="4608512" cy="34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0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489654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使用小技巧：参考文献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52658A-0237-921D-2654-FA8780DDC8E7}"/>
              </a:ext>
            </a:extLst>
          </p:cNvPr>
          <p:cNvSpPr txBox="1"/>
          <p:nvPr/>
        </p:nvSpPr>
        <p:spPr>
          <a:xfrm>
            <a:off x="437330" y="987574"/>
            <a:ext cx="8269339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搜索相关文章，然后（1）点击引用；（2）点击 BibTeX；（3）将结果复制到.bib 文件中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49FF56-4A76-ECA6-FCDA-05CF8D5D6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30" y="1986051"/>
            <a:ext cx="4062662" cy="21698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7EAC9D-D365-C874-588D-D6684BC1B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16" y="2716460"/>
            <a:ext cx="4092843" cy="6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0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813690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数学建模示例：椅子能在不平的地面上放稳吗？</a:t>
            </a: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B4D724C0-5239-DBFD-5CAE-01702496F7A9}"/>
              </a:ext>
            </a:extLst>
          </p:cNvPr>
          <p:cNvSpPr txBox="1"/>
          <p:nvPr/>
        </p:nvSpPr>
        <p:spPr>
          <a:xfrm>
            <a:off x="611560" y="1881813"/>
            <a:ext cx="3517056" cy="75982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不平的地面上的椅子，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通常三只脚着地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—— </a:t>
            </a:r>
            <a:r>
              <a:rPr lang="zh-CN" altLang="en-US" sz="16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放不稳！</a:t>
            </a:r>
            <a:endParaRPr lang="en-US" altLang="zh-CN" sz="1600" dirty="0">
              <a:solidFill>
                <a:srgbClr val="E03E3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6A173C-5DF5-3827-F931-0F4702C6AD87}"/>
              </a:ext>
            </a:extLst>
          </p:cNvPr>
          <p:cNvSpPr/>
          <p:nvPr/>
        </p:nvSpPr>
        <p:spPr>
          <a:xfrm>
            <a:off x="613607" y="2864347"/>
            <a:ext cx="2520280" cy="78752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挪动几下，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使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四只脚着地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—— </a:t>
            </a:r>
            <a:r>
              <a:rPr lang="zh-CN" altLang="zh-CN" sz="16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椅子放稳</a:t>
            </a:r>
            <a:r>
              <a:rPr lang="zh-CN" altLang="en-US" sz="16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！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EFFAE8-EE8E-AE20-75C2-C3B5AA1D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29" y="1656078"/>
            <a:ext cx="1757955" cy="241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CF484D-0D91-61F3-40CE-F3FF11508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656078"/>
            <a:ext cx="3511425" cy="24165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393D02-98F7-FBE2-8593-34885D0182E8}"/>
              </a:ext>
            </a:extLst>
          </p:cNvPr>
          <p:cNvSpPr txBox="1"/>
          <p:nvPr/>
        </p:nvSpPr>
        <p:spPr>
          <a:xfrm>
            <a:off x="3664296" y="4141770"/>
            <a:ext cx="5312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Helvetica Neue" panose="02000503000000020004" pitchFamily="2" charset="0"/>
              </a:rPr>
              <a:t>现就任于同济大学应用数学系，国内知名的数学建模专家学者。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96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模型假设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7C46879-7327-D1F8-1D04-4CD6D040A9B4}"/>
              </a:ext>
            </a:extLst>
          </p:cNvPr>
          <p:cNvSpPr txBox="1"/>
          <p:nvPr/>
        </p:nvSpPr>
        <p:spPr>
          <a:xfrm>
            <a:off x="467544" y="1779662"/>
            <a:ext cx="5616624" cy="3805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四腿一样长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椅脚与地面点接触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四脚连线呈</a:t>
            </a: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正方形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A5112E73-1406-8C5B-074C-B98D33834CDA}"/>
              </a:ext>
            </a:extLst>
          </p:cNvPr>
          <p:cNvSpPr txBox="1"/>
          <p:nvPr/>
        </p:nvSpPr>
        <p:spPr>
          <a:xfrm>
            <a:off x="467544" y="2435699"/>
            <a:ext cx="5372294" cy="3805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地面高度连续变化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可视为数学上的</a:t>
            </a: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连续曲面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CE5608C8-F059-0924-F866-339D9C06A769}"/>
              </a:ext>
            </a:extLst>
          </p:cNvPr>
          <p:cNvSpPr txBox="1"/>
          <p:nvPr/>
        </p:nvSpPr>
        <p:spPr>
          <a:xfrm>
            <a:off x="467544" y="3122278"/>
            <a:ext cx="5616624" cy="3805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地面相对平坦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椅子在任意位置</a:t>
            </a: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至少三只脚着地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FD6159A-50DD-0C25-9BD7-D08AC06E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7984"/>
            <a:ext cx="2416535" cy="241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56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94945"/>
            <a:ext cx="829126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Mathematical</a:t>
            </a:r>
            <a:r>
              <a:rPr lang="en-US" altLang="zh-CN" sz="1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" altLang="zh-CN" sz="1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mæ</a:t>
            </a:r>
            <a:r>
              <a:rPr lang="el-GR" altLang="zh-CN" sz="1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en" altLang="zh-CN" sz="1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əˈmætɪkl</a:t>
            </a:r>
            <a:r>
              <a:rPr lang="en-US" altLang="zh-CN" sz="1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Modeling</a:t>
            </a:r>
            <a:endParaRPr lang="zh-CN" altLang="en-US" sz="2400" b="1" dirty="0">
              <a:solidFill>
                <a:srgbClr val="630D5F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6FF1EBB-182E-EAEB-85F5-02B5B15131D5}"/>
              </a:ext>
            </a:extLst>
          </p:cNvPr>
          <p:cNvSpPr txBox="1">
            <a:spLocks/>
          </p:cNvSpPr>
          <p:nvPr/>
        </p:nvSpPr>
        <p:spPr>
          <a:xfrm>
            <a:off x="384589" y="955271"/>
            <a:ext cx="8374822" cy="1134491"/>
          </a:xfrm>
          <a:prstGeom prst="rect">
            <a:avLst/>
          </a:prstGeom>
        </p:spPr>
        <p:txBody>
          <a:bodyPr vert="horz" wrap="square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901F2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数学建模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是一门面向实际问题，利用计算机技术，将</a:t>
            </a:r>
            <a:r>
              <a:rPr lang="zh-CN" altLang="en-US" sz="2000" dirty="0">
                <a:solidFill>
                  <a:srgbClr val="901F2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数学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理论应用于实际，通过建立模型、求解模型来解决实际问题的应用型课程。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E1EA961B-4092-7118-FC9E-B1284D2E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526AF4-CE6C-BA8F-E65D-BB2CFEFD7E43}"/>
              </a:ext>
            </a:extLst>
          </p:cNvPr>
          <p:cNvSpPr/>
          <p:nvPr/>
        </p:nvSpPr>
        <p:spPr>
          <a:xfrm>
            <a:off x="1470484" y="2211710"/>
            <a:ext cx="1594520" cy="5584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模型准备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D7DE81-1300-5413-4EF9-16EA7937478F}"/>
              </a:ext>
            </a:extLst>
          </p:cNvPr>
          <p:cNvSpPr/>
          <p:nvPr/>
        </p:nvSpPr>
        <p:spPr>
          <a:xfrm>
            <a:off x="3774740" y="2223140"/>
            <a:ext cx="1594520" cy="558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模型假设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596E99-C65B-5CD9-61F8-0A5F8053D70D}"/>
              </a:ext>
            </a:extLst>
          </p:cNvPr>
          <p:cNvSpPr/>
          <p:nvPr/>
        </p:nvSpPr>
        <p:spPr>
          <a:xfrm>
            <a:off x="6078996" y="2211710"/>
            <a:ext cx="1594520" cy="558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模型建立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1A72B41-976D-A2C8-818A-7B8DDD7DC3D2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065004" y="2490924"/>
            <a:ext cx="709736" cy="1143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7ADF248-B8F8-8E75-691F-6A67DBCC4E5E}"/>
              </a:ext>
            </a:extLst>
          </p:cNvPr>
          <p:cNvCxnSpPr/>
          <p:nvPr/>
        </p:nvCxnSpPr>
        <p:spPr>
          <a:xfrm>
            <a:off x="5369260" y="2490923"/>
            <a:ext cx="709736" cy="1143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3FC9798-B4C6-0A02-3F32-CA711D17A1AC}"/>
              </a:ext>
            </a:extLst>
          </p:cNvPr>
          <p:cNvSpPr/>
          <p:nvPr/>
        </p:nvSpPr>
        <p:spPr>
          <a:xfrm>
            <a:off x="6078996" y="3435846"/>
            <a:ext cx="1594520" cy="558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模型求解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F3041F-85C3-97E8-81BF-C02DBD5EE20F}"/>
              </a:ext>
            </a:extLst>
          </p:cNvPr>
          <p:cNvSpPr/>
          <p:nvPr/>
        </p:nvSpPr>
        <p:spPr>
          <a:xfrm>
            <a:off x="3774740" y="3435846"/>
            <a:ext cx="1594520" cy="558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模型分析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157446C-04A6-E69F-33F2-B5269FF32055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6876256" y="2770137"/>
            <a:ext cx="0" cy="66570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789A5D5-67D5-57BB-DEB4-61035BC6759B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5369260" y="3715060"/>
            <a:ext cx="709736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B7E164C-8B74-8E0F-CC5D-0857F0735458}"/>
              </a:ext>
            </a:extLst>
          </p:cNvPr>
          <p:cNvSpPr/>
          <p:nvPr/>
        </p:nvSpPr>
        <p:spPr>
          <a:xfrm>
            <a:off x="1470484" y="3438449"/>
            <a:ext cx="1594520" cy="558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模型检验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13FD08-33A6-F76A-DBEB-2311D460DBA8}"/>
              </a:ext>
            </a:extLst>
          </p:cNvPr>
          <p:cNvCxnSpPr>
            <a:cxnSpLocks/>
          </p:cNvCxnSpPr>
          <p:nvPr/>
        </p:nvCxnSpPr>
        <p:spPr>
          <a:xfrm flipH="1">
            <a:off x="3065004" y="3715059"/>
            <a:ext cx="709736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4B2D569-93B7-5DCE-5C70-C448EA20E537}"/>
              </a:ext>
            </a:extLst>
          </p:cNvPr>
          <p:cNvSpPr txBox="1"/>
          <p:nvPr/>
        </p:nvSpPr>
        <p:spPr>
          <a:xfrm>
            <a:off x="3388297" y="4277662"/>
            <a:ext cx="2367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数学建模的一般步骤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2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1" grpId="0" animBg="1"/>
      <p:bldP spid="12" grpId="0" animBg="1"/>
      <p:bldP spid="19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模型建立</a:t>
            </a:r>
          </a:p>
        </p:txBody>
      </p:sp>
      <p:sp>
        <p:nvSpPr>
          <p:cNvPr id="50" name="Text Box 5">
            <a:extLst>
              <a:ext uri="{FF2B5EF4-FFF2-40B4-BE49-F238E27FC236}">
                <a16:creationId xmlns:a16="http://schemas.microsoft.com/office/drawing/2014/main" id="{F602041F-08EF-DA7F-5DBA-A60B459A155E}"/>
              </a:ext>
            </a:extLst>
          </p:cNvPr>
          <p:cNvSpPr txBox="1"/>
          <p:nvPr/>
        </p:nvSpPr>
        <p:spPr>
          <a:xfrm>
            <a:off x="473439" y="1363919"/>
            <a:ext cx="1417212" cy="369332"/>
          </a:xfrm>
          <a:prstGeom prst="rect">
            <a:avLst/>
          </a:prstGeom>
          <a:solidFill>
            <a:srgbClr val="FFFFB5"/>
          </a:solidFill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椅子位置</a:t>
            </a:r>
          </a:p>
        </p:txBody>
      </p:sp>
      <p:sp>
        <p:nvSpPr>
          <p:cNvPr id="51" name="Text Box 6">
            <a:extLst>
              <a:ext uri="{FF2B5EF4-FFF2-40B4-BE49-F238E27FC236}">
                <a16:creationId xmlns:a16="http://schemas.microsoft.com/office/drawing/2014/main" id="{19BA90A0-A7EA-9796-4B7C-5955815C71A7}"/>
              </a:ext>
            </a:extLst>
          </p:cNvPr>
          <p:cNvSpPr txBox="1"/>
          <p:nvPr/>
        </p:nvSpPr>
        <p:spPr>
          <a:xfrm>
            <a:off x="2006959" y="1275606"/>
            <a:ext cx="3782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利用正方形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椅脚连线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的对称性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7" name="Text Box 31">
            <a:extLst>
              <a:ext uri="{FF2B5EF4-FFF2-40B4-BE49-F238E27FC236}">
                <a16:creationId xmlns:a16="http://schemas.microsoft.com/office/drawing/2014/main" id="{79EE49E5-B101-DCDF-4156-C93D6687D86C}"/>
              </a:ext>
            </a:extLst>
          </p:cNvPr>
          <p:cNvSpPr txBox="1"/>
          <p:nvPr/>
        </p:nvSpPr>
        <p:spPr>
          <a:xfrm>
            <a:off x="2006960" y="1518510"/>
            <a:ext cx="2203499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用</a:t>
            </a:r>
            <a:r>
              <a:rPr lang="zh-CN" altLang="en-US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zh-CN" altLang="en-US" sz="1800" i="1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表示椅子位置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8" name="Text Box 32">
            <a:extLst>
              <a:ext uri="{FF2B5EF4-FFF2-40B4-BE49-F238E27FC236}">
                <a16:creationId xmlns:a16="http://schemas.microsoft.com/office/drawing/2014/main" id="{1B74BB70-C1C5-15AB-8E4A-84F693E2ADDF}"/>
              </a:ext>
            </a:extLst>
          </p:cNvPr>
          <p:cNvSpPr txBox="1"/>
          <p:nvPr/>
        </p:nvSpPr>
        <p:spPr>
          <a:xfrm>
            <a:off x="488581" y="2328871"/>
            <a:ext cx="1417212" cy="369332"/>
          </a:xfrm>
          <a:prstGeom prst="rect">
            <a:avLst/>
          </a:prstGeom>
          <a:solidFill>
            <a:srgbClr val="FFFFB5"/>
          </a:solidFill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四只脚着地</a:t>
            </a:r>
          </a:p>
        </p:txBody>
      </p:sp>
      <p:sp>
        <p:nvSpPr>
          <p:cNvPr id="81" name="Text Box 35">
            <a:extLst>
              <a:ext uri="{FF2B5EF4-FFF2-40B4-BE49-F238E27FC236}">
                <a16:creationId xmlns:a16="http://schemas.microsoft.com/office/drawing/2014/main" id="{8D233FAA-395F-0245-1F89-EFA833DD4445}"/>
              </a:ext>
            </a:extLst>
          </p:cNvPr>
          <p:cNvSpPr txBox="1"/>
          <p:nvPr/>
        </p:nvSpPr>
        <p:spPr>
          <a:xfrm>
            <a:off x="705788" y="3250721"/>
            <a:ext cx="367240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两脚与地面距离之和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2" name="Text Box 36">
            <a:extLst>
              <a:ext uri="{FF2B5EF4-FFF2-40B4-BE49-F238E27FC236}">
                <a16:creationId xmlns:a16="http://schemas.microsoft.com/office/drawing/2014/main" id="{8CCA0CC5-352D-362C-BEF8-2CB1D4EB26E0}"/>
              </a:ext>
            </a:extLst>
          </p:cNvPr>
          <p:cNvSpPr txBox="1"/>
          <p:nvPr/>
        </p:nvSpPr>
        <p:spPr>
          <a:xfrm>
            <a:off x="659646" y="3684613"/>
            <a:ext cx="376469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B,D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两脚与地面距离之和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5" name="Text Box 42">
            <a:extLst>
              <a:ext uri="{FF2B5EF4-FFF2-40B4-BE49-F238E27FC236}">
                <a16:creationId xmlns:a16="http://schemas.microsoft.com/office/drawing/2014/main" id="{D6A33863-AE4D-2739-4965-56DC7AB239D6}"/>
              </a:ext>
            </a:extLst>
          </p:cNvPr>
          <p:cNvSpPr txBox="1"/>
          <p:nvPr/>
        </p:nvSpPr>
        <p:spPr>
          <a:xfrm>
            <a:off x="2077549" y="2216997"/>
            <a:ext cx="2844306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椅脚与地面距离为零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dirty="0">
                <a:latin typeface="宋体" panose="02010600030101010101" pitchFamily="2" charset="-122"/>
              </a:rPr>
              <a:t>距离是</a:t>
            </a:r>
            <a:r>
              <a:rPr lang="zh-CN" altLang="en-US" sz="1800" i="1" dirty="0">
                <a:latin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zh-CN" altLang="en-US" sz="1800" dirty="0">
                <a:latin typeface="宋体" panose="02010600030101010101" pitchFamily="2" charset="-122"/>
                <a:sym typeface="Symbol" panose="05050102010706020507" pitchFamily="18" charset="2"/>
              </a:rPr>
              <a:t>的函数</a:t>
            </a:r>
            <a:r>
              <a:rPr lang="en-US" altLang="zh-CN" sz="1800" dirty="0">
                <a:latin typeface="宋体" panose="02010600030101010101" pitchFamily="2" charset="-122"/>
                <a:sym typeface="Symbol" panose="05050102010706020507" pitchFamily="18" charset="2"/>
              </a:rPr>
              <a:t>.</a:t>
            </a:r>
          </a:p>
        </p:txBody>
      </p:sp>
      <p:grpSp>
        <p:nvGrpSpPr>
          <p:cNvPr id="90" name="Group 7">
            <a:extLst>
              <a:ext uri="{FF2B5EF4-FFF2-40B4-BE49-F238E27FC236}">
                <a16:creationId xmlns:a16="http://schemas.microsoft.com/office/drawing/2014/main" id="{C7E70418-1DB4-E63D-E88A-3FF4D14E50FC}"/>
              </a:ext>
            </a:extLst>
          </p:cNvPr>
          <p:cNvGrpSpPr/>
          <p:nvPr/>
        </p:nvGrpSpPr>
        <p:grpSpPr>
          <a:xfrm>
            <a:off x="5090864" y="981646"/>
            <a:ext cx="3657600" cy="2819400"/>
            <a:chOff x="3312" y="1344"/>
            <a:chExt cx="2304" cy="1776"/>
          </a:xfrm>
        </p:grpSpPr>
        <p:sp>
          <p:nvSpPr>
            <p:cNvPr id="91" name="Line 8">
              <a:extLst>
                <a:ext uri="{FF2B5EF4-FFF2-40B4-BE49-F238E27FC236}">
                  <a16:creationId xmlns:a16="http://schemas.microsoft.com/office/drawing/2014/main" id="{D9EF0AE7-C5BE-E31B-7813-837048193B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256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2" name="Line 9">
              <a:extLst>
                <a:ext uri="{FF2B5EF4-FFF2-40B4-BE49-F238E27FC236}">
                  <a16:creationId xmlns:a16="http://schemas.microsoft.com/office/drawing/2014/main" id="{B27469C4-CE03-C6CB-59A9-073D0082E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344"/>
              <a:ext cx="0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3" name="Line 10">
              <a:extLst>
                <a:ext uri="{FF2B5EF4-FFF2-40B4-BE49-F238E27FC236}">
                  <a16:creationId xmlns:a16="http://schemas.microsoft.com/office/drawing/2014/main" id="{F53D449A-1F01-418E-4D8F-AC0143351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536"/>
              <a:ext cx="768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4" name="Line 11">
              <a:extLst>
                <a:ext uri="{FF2B5EF4-FFF2-40B4-BE49-F238E27FC236}">
                  <a16:creationId xmlns:a16="http://schemas.microsoft.com/office/drawing/2014/main" id="{D0DE6C49-EAAF-6314-9F86-CB9904291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536"/>
              <a:ext cx="72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5" name="Line 12">
              <a:extLst>
                <a:ext uri="{FF2B5EF4-FFF2-40B4-BE49-F238E27FC236}">
                  <a16:creationId xmlns:a16="http://schemas.microsoft.com/office/drawing/2014/main" id="{153439F9-C6E9-6CDC-EB2A-2CD341FDA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256"/>
              <a:ext cx="72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6" name="Line 13">
              <a:extLst>
                <a:ext uri="{FF2B5EF4-FFF2-40B4-BE49-F238E27FC236}">
                  <a16:creationId xmlns:a16="http://schemas.microsoft.com/office/drawing/2014/main" id="{0C4AA77E-C394-611E-D411-C68970038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0" y="2256"/>
              <a:ext cx="768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7" name="Text Box 14">
              <a:extLst>
                <a:ext uri="{FF2B5EF4-FFF2-40B4-BE49-F238E27FC236}">
                  <a16:creationId xmlns:a16="http://schemas.microsoft.com/office/drawing/2014/main" id="{6679594D-55C8-BA31-3C70-7AF3C982D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8" y="2217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ea typeface="+mj-ea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98" name="Text Box 15">
              <a:extLst>
                <a:ext uri="{FF2B5EF4-FFF2-40B4-BE49-F238E27FC236}">
                  <a16:creationId xmlns:a16="http://schemas.microsoft.com/office/drawing/2014/main" id="{9D843107-1DE5-41E6-4A5D-1506E1BD7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ea typeface="+mj-ea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99" name="Text Box 16">
              <a:extLst>
                <a:ext uri="{FF2B5EF4-FFF2-40B4-BE49-F238E27FC236}">
                  <a16:creationId xmlns:a16="http://schemas.microsoft.com/office/drawing/2014/main" id="{0F2B23E5-6960-C765-C5FC-7A2FE35BF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968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ea typeface="+mj-ea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00" name="Text Box 17">
              <a:extLst>
                <a:ext uri="{FF2B5EF4-FFF2-40B4-BE49-F238E27FC236}">
                  <a16:creationId xmlns:a16="http://schemas.microsoft.com/office/drawing/2014/main" id="{94C70AFD-7D8E-1CEC-BCBF-25A673450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80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ea typeface="+mj-ea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1" name="Text Box 18">
              <a:extLst>
                <a:ext uri="{FF2B5EF4-FFF2-40B4-BE49-F238E27FC236}">
                  <a16:creationId xmlns:a16="http://schemas.microsoft.com/office/drawing/2014/main" id="{136982E0-EA0F-7C56-C2B5-7B63EB3C4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016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 Box 19">
              <a:extLst>
                <a:ext uri="{FF2B5EF4-FFF2-40B4-BE49-F238E27FC236}">
                  <a16:creationId xmlns:a16="http://schemas.microsoft.com/office/drawing/2014/main" id="{11CD1992-264A-6C4F-C5C7-AA345FD7C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208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O</a:t>
              </a:r>
            </a:p>
          </p:txBody>
        </p:sp>
      </p:grpSp>
      <p:grpSp>
        <p:nvGrpSpPr>
          <p:cNvPr id="103" name="Group 51">
            <a:extLst>
              <a:ext uri="{FF2B5EF4-FFF2-40B4-BE49-F238E27FC236}">
                <a16:creationId xmlns:a16="http://schemas.microsoft.com/office/drawing/2014/main" id="{686BA4A3-BC5F-039E-C4BA-EFEA803451CC}"/>
              </a:ext>
            </a:extLst>
          </p:cNvPr>
          <p:cNvGrpSpPr/>
          <p:nvPr/>
        </p:nvGrpSpPr>
        <p:grpSpPr>
          <a:xfrm>
            <a:off x="5459164" y="1046734"/>
            <a:ext cx="3124200" cy="2611438"/>
            <a:chOff x="3792" y="1392"/>
            <a:chExt cx="1968" cy="1645"/>
          </a:xfrm>
        </p:grpSpPr>
        <p:grpSp>
          <p:nvGrpSpPr>
            <p:cNvPr id="104" name="Group 50">
              <a:extLst>
                <a:ext uri="{FF2B5EF4-FFF2-40B4-BE49-F238E27FC236}">
                  <a16:creationId xmlns:a16="http://schemas.microsoft.com/office/drawing/2014/main" id="{07E8AE75-2174-98BB-E2C5-E0914D0A449D}"/>
                </a:ext>
              </a:extLst>
            </p:cNvPr>
            <p:cNvGrpSpPr/>
            <p:nvPr/>
          </p:nvGrpSpPr>
          <p:grpSpPr>
            <a:xfrm>
              <a:off x="3792" y="1392"/>
              <a:ext cx="1728" cy="1645"/>
              <a:chOff x="3792" y="1392"/>
              <a:chExt cx="1728" cy="1645"/>
            </a:xfrm>
          </p:grpSpPr>
          <p:sp>
            <p:nvSpPr>
              <p:cNvPr id="106" name="Line 21">
                <a:extLst>
                  <a:ext uri="{FF2B5EF4-FFF2-40B4-BE49-F238E27FC236}">
                    <a16:creationId xmlns:a16="http://schemas.microsoft.com/office/drawing/2014/main" id="{27BB79D7-8046-DE56-F45F-17B7FDB30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2" y="1705"/>
                <a:ext cx="1632" cy="1056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07" name="Line 22">
                <a:extLst>
                  <a:ext uri="{FF2B5EF4-FFF2-40B4-BE49-F238E27FC236}">
                    <a16:creationId xmlns:a16="http://schemas.microsoft.com/office/drawing/2014/main" id="{07013929-1916-A018-3506-E74654E36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0" y="1536"/>
                <a:ext cx="1057" cy="1501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08" name="Line 23">
                <a:extLst>
                  <a:ext uri="{FF2B5EF4-FFF2-40B4-BE49-F238E27FC236}">
                    <a16:creationId xmlns:a16="http://schemas.microsoft.com/office/drawing/2014/main" id="{1DEC0ED8-7C33-ED87-907D-35672725AE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1632"/>
                <a:ext cx="1104" cy="19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09" name="Line 24">
                <a:extLst>
                  <a:ext uri="{FF2B5EF4-FFF2-40B4-BE49-F238E27FC236}">
                    <a16:creationId xmlns:a16="http://schemas.microsoft.com/office/drawing/2014/main" id="{9A6491F7-67C1-3C45-27B1-FCFDBA441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2688"/>
                <a:ext cx="1104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10" name="Line 25">
                <a:extLst>
                  <a:ext uri="{FF2B5EF4-FFF2-40B4-BE49-F238E27FC236}">
                    <a16:creationId xmlns:a16="http://schemas.microsoft.com/office/drawing/2014/main" id="{B38CF226-9B1A-BBCA-7EC0-93A551248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6" y="1632"/>
                <a:ext cx="240" cy="105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11" name="Line 26">
                <a:extLst>
                  <a:ext uri="{FF2B5EF4-FFF2-40B4-BE49-F238E27FC236}">
                    <a16:creationId xmlns:a16="http://schemas.microsoft.com/office/drawing/2014/main" id="{F479A27B-9DB8-F1DF-59BD-01B563B94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40" y="1824"/>
                <a:ext cx="240" cy="105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12" name="Text Box 27">
                <a:extLst>
                  <a:ext uri="{FF2B5EF4-FFF2-40B4-BE49-F238E27FC236}">
                    <a16:creationId xmlns:a16="http://schemas.microsoft.com/office/drawing/2014/main" id="{5EEB1323-41D0-5919-6375-D3655878D0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0" y="2736"/>
                <a:ext cx="48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i="1" dirty="0">
                    <a:solidFill>
                      <a:srgbClr val="FF3300"/>
                    </a:solidFill>
                    <a:ea typeface="+mj-ea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6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j-lt"/>
                    <a:ea typeface="+mj-ea"/>
                  </a:rPr>
                  <a:t>´</a:t>
                </a:r>
              </a:p>
            </p:txBody>
          </p:sp>
          <p:sp>
            <p:nvSpPr>
              <p:cNvPr id="113" name="Text Box 28">
                <a:extLst>
                  <a:ext uri="{FF2B5EF4-FFF2-40B4-BE49-F238E27FC236}">
                    <a16:creationId xmlns:a16="http://schemas.microsoft.com/office/drawing/2014/main" id="{504F22F0-2BF2-B74E-D2B0-3D7ECBFA8E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688"/>
                <a:ext cx="6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i="1" dirty="0">
                    <a:solidFill>
                      <a:srgbClr val="FF3300"/>
                    </a:solidFill>
                    <a:ea typeface="+mj-ea"/>
                    <a:cs typeface="Times New Roman" panose="02020603050405020304" pitchFamily="18" charset="0"/>
                  </a:rPr>
                  <a:t>C</a:t>
                </a:r>
                <a:r>
                  <a:rPr kumimoji="1" lang="en-US" altLang="zh-CN" sz="16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j-lt"/>
                    <a:ea typeface="+mj-ea"/>
                  </a:rPr>
                  <a:t> ´</a:t>
                </a:r>
              </a:p>
            </p:txBody>
          </p:sp>
          <p:sp>
            <p:nvSpPr>
              <p:cNvPr id="114" name="Text Box 29">
                <a:extLst>
                  <a:ext uri="{FF2B5EF4-FFF2-40B4-BE49-F238E27FC236}">
                    <a16:creationId xmlns:a16="http://schemas.microsoft.com/office/drawing/2014/main" id="{904BE6DD-74CA-7D58-D7AB-A1E1A8DD9D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8" y="1392"/>
                <a:ext cx="52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ea typeface="+mj-ea"/>
                    <a:cs typeface="Times New Roman" panose="02020603050405020304" pitchFamily="18" charset="0"/>
                  </a:rPr>
                  <a:t>B</a:t>
                </a:r>
                <a:r>
                  <a:rPr kumimoji="1" lang="en-US" altLang="zh-CN" sz="16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j-lt"/>
                    <a:ea typeface="+mj-ea"/>
                  </a:rPr>
                  <a:t> </a:t>
                </a:r>
                <a:r>
                  <a:rPr kumimoji="1" lang="en-US" altLang="zh-CN" sz="18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j-lt"/>
                    <a:ea typeface="+mj-ea"/>
                  </a:rPr>
                  <a:t>´</a:t>
                </a:r>
              </a:p>
            </p:txBody>
          </p:sp>
        </p:grpSp>
        <p:sp>
          <p:nvSpPr>
            <p:cNvPr id="105" name="Text Box 30">
              <a:extLst>
                <a:ext uri="{FF2B5EF4-FFF2-40B4-BE49-F238E27FC236}">
                  <a16:creationId xmlns:a16="http://schemas.microsoft.com/office/drawing/2014/main" id="{D227BC1B-42B0-0C4E-5370-F50713DB0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6" y="1488"/>
              <a:ext cx="6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srgbClr val="FF3300"/>
                  </a:solidFill>
                  <a:ea typeface="+mj-ea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1600" i="1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j-lt"/>
                  <a:ea typeface="+mj-ea"/>
                </a:rPr>
                <a:t> </a:t>
              </a:r>
              <a:r>
                <a:rPr kumimoji="1" lang="en-US" altLang="zh-CN" sz="1800" i="1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j-lt"/>
                  <a:ea typeface="+mj-ea"/>
                </a:rPr>
                <a:t>´</a:t>
              </a:r>
            </a:p>
          </p:txBody>
        </p:sp>
      </p:grpSp>
      <p:sp>
        <p:nvSpPr>
          <p:cNvPr id="115" name="Text Box 41">
            <a:extLst>
              <a:ext uri="{FF2B5EF4-FFF2-40B4-BE49-F238E27FC236}">
                <a16:creationId xmlns:a16="http://schemas.microsoft.com/office/drawing/2014/main" id="{644DE170-2522-A10F-9F30-C9E999879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7279" y="2130480"/>
            <a:ext cx="457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116" name="Text Box 43">
            <a:extLst>
              <a:ext uri="{FF2B5EF4-FFF2-40B4-BE49-F238E27FC236}">
                <a16:creationId xmlns:a16="http://schemas.microsoft.com/office/drawing/2014/main" id="{04CB4148-36FF-3B0D-87C3-D2206924CFFF}"/>
              </a:ext>
            </a:extLst>
          </p:cNvPr>
          <p:cNvSpPr txBox="1"/>
          <p:nvPr/>
        </p:nvSpPr>
        <p:spPr>
          <a:xfrm>
            <a:off x="5320952" y="3862958"/>
            <a:ext cx="2894112" cy="4552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10000"/>
              </a:spcBef>
              <a:buFontTx/>
              <a:buNone/>
            </a:pP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正方形</a:t>
            </a:r>
            <a:r>
              <a:rPr lang="en-US" altLang="zh-CN" sz="1800" i="1" dirty="0">
                <a:solidFill>
                  <a:srgbClr val="E03E3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ABCD</a:t>
            </a: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绕</a:t>
            </a:r>
            <a:r>
              <a:rPr lang="en-US" altLang="zh-CN" sz="1800" i="1" dirty="0">
                <a:solidFill>
                  <a:srgbClr val="E03E3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zh-CN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点旋转</a:t>
            </a:r>
            <a:endParaRPr lang="zh-CN" altLang="en-US" sz="1800" dirty="0">
              <a:solidFill>
                <a:srgbClr val="E03E3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7" name="灯片编号占位符 2">
            <a:extLst>
              <a:ext uri="{FF2B5EF4-FFF2-40B4-BE49-F238E27FC236}">
                <a16:creationId xmlns:a16="http://schemas.microsoft.com/office/drawing/2014/main" id="{A0485407-4E01-70AC-1A76-F8E70BAC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57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1" grpId="0"/>
      <p:bldP spid="82" grpId="0"/>
      <p:bldP spid="85" grpId="0"/>
      <p:bldP spid="115" grpId="0"/>
      <p:bldP spid="1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模型建立</a:t>
            </a:r>
          </a:p>
        </p:txBody>
      </p:sp>
      <p:sp>
        <p:nvSpPr>
          <p:cNvPr id="117" name="灯片编号占位符 2">
            <a:extLst>
              <a:ext uri="{FF2B5EF4-FFF2-40B4-BE49-F238E27FC236}">
                <a16:creationId xmlns:a16="http://schemas.microsoft.com/office/drawing/2014/main" id="{A0485407-4E01-70AC-1A76-F8E70BAC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B88E9094-6D98-B063-0C50-1A863109DD79}"/>
              </a:ext>
            </a:extLst>
          </p:cNvPr>
          <p:cNvSpPr txBox="1"/>
          <p:nvPr/>
        </p:nvSpPr>
        <p:spPr>
          <a:xfrm>
            <a:off x="4761635" y="1463613"/>
            <a:ext cx="283726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连续函数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61D0FE3B-5CDD-8307-4768-A862BD7D60D2}"/>
              </a:ext>
            </a:extLst>
          </p:cNvPr>
          <p:cNvSpPr txBox="1"/>
          <p:nvPr/>
        </p:nvSpPr>
        <p:spPr>
          <a:xfrm>
            <a:off x="4699869" y="2208268"/>
            <a:ext cx="3619109" cy="39555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对任意</a:t>
            </a:r>
            <a:r>
              <a:rPr lang="zh-CN" altLang="en-US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至少一个为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EC5C34E0-BE11-0AB0-1564-C321BB921E93}"/>
              </a:ext>
            </a:extLst>
          </p:cNvPr>
          <p:cNvSpPr txBox="1"/>
          <p:nvPr/>
        </p:nvSpPr>
        <p:spPr>
          <a:xfrm>
            <a:off x="839073" y="3878660"/>
            <a:ext cx="5101080" cy="773802"/>
          </a:xfrm>
          <a:prstGeom prst="rect">
            <a:avLst/>
          </a:prstGeom>
          <a:solidFill>
            <a:srgbClr val="FFFFB5"/>
          </a:solidFill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已知：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连续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对任意</a:t>
            </a:r>
            <a:r>
              <a:rPr lang="zh-CN" altLang="en-US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•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)=0 ,</a:t>
            </a:r>
          </a:p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且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 0, 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&gt; 0 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8FEEA9DC-8664-4E04-D5E4-EAC255A1FBB6}"/>
              </a:ext>
            </a:extLst>
          </p:cNvPr>
          <p:cNvSpPr txBox="1"/>
          <p:nvPr/>
        </p:nvSpPr>
        <p:spPr>
          <a:xfrm>
            <a:off x="839072" y="1434074"/>
            <a:ext cx="2291103" cy="369332"/>
          </a:xfrm>
          <a:prstGeom prst="rect">
            <a:avLst/>
          </a:prstGeom>
          <a:solidFill>
            <a:srgbClr val="6E0F6D">
              <a:alpha val="10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</a:lstStyle>
          <a:p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地面为连续曲面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BBFBB780-5F1F-E6EF-F488-5F46EC522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072" y="2102959"/>
            <a:ext cx="2291103" cy="646331"/>
          </a:xfrm>
          <a:prstGeom prst="rect">
            <a:avLst/>
          </a:prstGeom>
          <a:solidFill>
            <a:srgbClr val="6E0F6D">
              <a:alpha val="10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</a:lstStyle>
          <a:p>
            <a:r>
              <a:rPr lang="en-US" altLang="zh-CN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椅子在任意位置至少三只脚着地</a:t>
            </a: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93403FFD-3988-3432-62C2-C90AED2E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526" y="1494598"/>
            <a:ext cx="708172" cy="317787"/>
          </a:xfrm>
          <a:prstGeom prst="rightArrow">
            <a:avLst>
              <a:gd name="adj1" fmla="val 50000"/>
              <a:gd name="adj2" fmla="val 61264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1" name="Rectangle 1075">
            <a:extLst>
              <a:ext uri="{FF2B5EF4-FFF2-40B4-BE49-F238E27FC236}">
                <a16:creationId xmlns:a16="http://schemas.microsoft.com/office/drawing/2014/main" id="{8836CFAB-336D-D574-EE23-5B88081F648C}"/>
              </a:ext>
            </a:extLst>
          </p:cNvPr>
          <p:cNvSpPr/>
          <p:nvPr/>
        </p:nvSpPr>
        <p:spPr>
          <a:xfrm>
            <a:off x="4699870" y="3078086"/>
            <a:ext cx="3917383" cy="41370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&gt; 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；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)=0, 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BD6AD10B-B580-FBDF-6D41-BAFD34068D39}"/>
              </a:ext>
            </a:extLst>
          </p:cNvPr>
          <p:cNvSpPr txBox="1"/>
          <p:nvPr/>
        </p:nvSpPr>
        <p:spPr>
          <a:xfrm>
            <a:off x="839072" y="2987288"/>
            <a:ext cx="2291103" cy="646331"/>
          </a:xfrm>
          <a:prstGeom prst="rect">
            <a:avLst/>
          </a:prstGeom>
          <a:solidFill>
            <a:srgbClr val="6E0F6D">
              <a:alpha val="10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</a:lstStyle>
          <a:p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椅子旋转</a:t>
            </a:r>
            <a:r>
              <a:rPr lang="en-US" altLang="zh-CN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en-US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</a:t>
            </a:r>
            <a:r>
              <a:rPr lang="en-US" altLang="zh-CN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对角线</a:t>
            </a:r>
            <a:r>
              <a:rPr lang="en-US" altLang="zh-CN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BD</a:t>
            </a:r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互换 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E80DA4FB-E8D0-6DC1-D064-2FCD289F7465}"/>
              </a:ext>
            </a:extLst>
          </p:cNvPr>
          <p:cNvSpPr txBox="1"/>
          <p:nvPr/>
        </p:nvSpPr>
        <p:spPr>
          <a:xfrm>
            <a:off x="6270898" y="3876672"/>
            <a:ext cx="2133600" cy="7757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证明：存在</a:t>
            </a:r>
            <a:r>
              <a:rPr lang="zh-CN" altLang="en-US" sz="18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endParaRPr lang="en-US" altLang="zh-CN" sz="1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使 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0.</a:t>
            </a:r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4ED7A8B0-4AC8-039F-EFC7-18C178941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4" y="2261323"/>
            <a:ext cx="708172" cy="317787"/>
          </a:xfrm>
          <a:prstGeom prst="rightArrow">
            <a:avLst>
              <a:gd name="adj1" fmla="val 50000"/>
              <a:gd name="adj2" fmla="val 61264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B48A7EF6-DB57-3B5B-D716-4F70C7F4E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4" y="3155802"/>
            <a:ext cx="708172" cy="317787"/>
          </a:xfrm>
          <a:prstGeom prst="rightArrow">
            <a:avLst>
              <a:gd name="adj1" fmla="val 50000"/>
              <a:gd name="adj2" fmla="val 61264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2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11" grpId="0"/>
      <p:bldP spid="13" grpId="0" animBg="1"/>
      <p:bldP spid="14" grpId="0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模型求解</a:t>
            </a:r>
          </a:p>
        </p:txBody>
      </p:sp>
      <p:sp>
        <p:nvSpPr>
          <p:cNvPr id="117" name="灯片编号占位符 2">
            <a:extLst>
              <a:ext uri="{FF2B5EF4-FFF2-40B4-BE49-F238E27FC236}">
                <a16:creationId xmlns:a16="http://schemas.microsoft.com/office/drawing/2014/main" id="{A0485407-4E01-70AC-1A76-F8E70BAC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16129132-0A60-C5B4-52BA-3440B29B6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605" y="965079"/>
            <a:ext cx="22930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anose="02020603050405020304" pitchFamily="18" charset="0"/>
              </a:rPr>
              <a:t>一种简单的证明方法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5C38F965-DDD4-8C34-0D98-2ABFE86E1BAC}"/>
              </a:ext>
            </a:extLst>
          </p:cNvPr>
          <p:cNvSpPr txBox="1"/>
          <p:nvPr/>
        </p:nvSpPr>
        <p:spPr>
          <a:xfrm>
            <a:off x="402878" y="2061639"/>
            <a:ext cx="7777162" cy="41434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）由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f, g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连续可得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连续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1078">
            <a:extLst>
              <a:ext uri="{FF2B5EF4-FFF2-40B4-BE49-F238E27FC236}">
                <a16:creationId xmlns:a16="http://schemas.microsoft.com/office/drawing/2014/main" id="{08924694-41F3-5911-2502-B0B33B09BE84}"/>
              </a:ext>
            </a:extLst>
          </p:cNvPr>
          <p:cNvSpPr/>
          <p:nvPr/>
        </p:nvSpPr>
        <p:spPr>
          <a:xfrm>
            <a:off x="402878" y="1368871"/>
            <a:ext cx="6983412" cy="41434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）令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)–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h(0)&gt;0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/2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)&lt;0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1080">
            <a:extLst>
              <a:ext uri="{FF2B5EF4-FFF2-40B4-BE49-F238E27FC236}">
                <a16:creationId xmlns:a16="http://schemas.microsoft.com/office/drawing/2014/main" id="{05B98416-40BD-A6CE-9499-34BEB6ADBF4C}"/>
              </a:ext>
            </a:extLst>
          </p:cNvPr>
          <p:cNvSpPr/>
          <p:nvPr/>
        </p:nvSpPr>
        <p:spPr>
          <a:xfrm>
            <a:off x="402878" y="3488726"/>
            <a:ext cx="8208962" cy="416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）因为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• g(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)=0,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g(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0.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49F1526-A98A-EEE5-6BCE-694D9F10E730}"/>
              </a:ext>
            </a:extLst>
          </p:cNvPr>
          <p:cNvSpPr txBox="1"/>
          <p:nvPr/>
        </p:nvSpPr>
        <p:spPr>
          <a:xfrm>
            <a:off x="402878" y="2754407"/>
            <a:ext cx="8208962" cy="4552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）据连续函数的基本性质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必存在</a:t>
            </a:r>
            <a:r>
              <a:rPr lang="zh-CN" altLang="en-US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( 0&lt; 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&lt; /2)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)=0,  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即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g(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6603A0-6B71-17B0-65E2-D957D73C20BE}"/>
              </a:ext>
            </a:extLst>
          </p:cNvPr>
          <p:cNvSpPr/>
          <p:nvPr/>
        </p:nvSpPr>
        <p:spPr>
          <a:xfrm>
            <a:off x="402878" y="4183483"/>
            <a:ext cx="8372475" cy="458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结论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假设条件下，将椅子绕中心旋转，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一定能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找到四只脚着地的稳定点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8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461" y="-962025"/>
            <a:ext cx="3331845" cy="307467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3423" y="2828925"/>
            <a:ext cx="2627948" cy="2424589"/>
          </a:xfrm>
          <a:prstGeom prst="rect">
            <a:avLst/>
          </a:prstGeom>
        </p:spPr>
      </p:pic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7" y="3999547"/>
            <a:ext cx="3649028" cy="1414463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80647" y="3999547"/>
            <a:ext cx="3649028" cy="1414463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4" y="3741420"/>
            <a:ext cx="9175433" cy="14020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88D036-7622-F8BD-C137-43F710997E75}"/>
              </a:ext>
            </a:extLst>
          </p:cNvPr>
          <p:cNvSpPr txBox="1"/>
          <p:nvPr/>
        </p:nvSpPr>
        <p:spPr>
          <a:xfrm>
            <a:off x="1808368" y="1845304"/>
            <a:ext cx="5581650" cy="968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500" b="1" dirty="0">
                <a:solidFill>
                  <a:srgbClr val="B88F4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学习数模，共享欢乐</a:t>
            </a:r>
            <a:endParaRPr lang="en-US" altLang="zh-CN" sz="4500" b="1" dirty="0">
              <a:solidFill>
                <a:srgbClr val="B88F4D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底图-04">
            <a:extLst>
              <a:ext uri="{FF2B5EF4-FFF2-40B4-BE49-F238E27FC236}">
                <a16:creationId xmlns:a16="http://schemas.microsoft.com/office/drawing/2014/main" id="{BE0CB60D-5243-0623-383A-876C2A5F348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676"/>
          <a:stretch>
            <a:fillRect/>
          </a:stretch>
        </p:blipFill>
        <p:spPr>
          <a:xfrm flipH="1">
            <a:off x="-7145" y="14363"/>
            <a:ext cx="7042684" cy="1670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088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94945"/>
            <a:ext cx="835292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endParaRPr lang="zh-CN" altLang="en-US" sz="20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6FF1EBB-182E-EAEB-85F5-02B5B15131D5}"/>
              </a:ext>
            </a:extLst>
          </p:cNvPr>
          <p:cNvSpPr txBox="1">
            <a:spLocks/>
          </p:cNvSpPr>
          <p:nvPr/>
        </p:nvSpPr>
        <p:spPr>
          <a:xfrm>
            <a:off x="415421" y="885972"/>
            <a:ext cx="8271379" cy="1008112"/>
          </a:xfrm>
          <a:prstGeom prst="rect">
            <a:avLst/>
          </a:prstGeom>
        </p:spPr>
        <p:txBody>
          <a:bodyPr vert="horz" wrap="square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通过本课程的学习，可以学习常用</a:t>
            </a:r>
            <a:r>
              <a:rPr lang="zh-CN" altLang="en-US" sz="2000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数学模型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，熟悉</a:t>
            </a:r>
            <a:r>
              <a:rPr lang="zh-CN" altLang="en-US" sz="2000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建模方法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，提升</a:t>
            </a:r>
            <a:r>
              <a:rPr lang="zh-CN" altLang="en-US" sz="2000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数学软件应用技能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，从而具备解决专业学习和生活实际中的数学问题的</a:t>
            </a:r>
            <a:r>
              <a:rPr lang="zh-CN" altLang="en-US" sz="2000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能力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E1EA961B-4092-7118-FC9E-B1284D2E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430A1F-4F11-720F-4369-403C827754C4}"/>
              </a:ext>
            </a:extLst>
          </p:cNvPr>
          <p:cNvSpPr txBox="1"/>
          <p:nvPr/>
        </p:nvSpPr>
        <p:spPr>
          <a:xfrm>
            <a:off x="703955" y="1923584"/>
            <a:ext cx="773609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901F2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数学建模不是教你学数学，而是教你用数学</a:t>
            </a:r>
            <a:endParaRPr lang="en-US" altLang="zh-CN" sz="2000" dirty="0">
              <a:solidFill>
                <a:srgbClr val="901F2A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901F2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最重要的是培养数学思维</a:t>
            </a:r>
            <a:endParaRPr lang="en-US" altLang="zh-CN" sz="2000" dirty="0">
              <a:solidFill>
                <a:srgbClr val="901F2A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47C3B9-54CD-9D61-6981-437642320A3E}"/>
              </a:ext>
            </a:extLst>
          </p:cNvPr>
          <p:cNvSpPr txBox="1"/>
          <p:nvPr/>
        </p:nvSpPr>
        <p:spPr>
          <a:xfrm>
            <a:off x="4735903" y="3034146"/>
            <a:ext cx="4012561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芝加哥大学校长的“</a:t>
            </a:r>
            <a:r>
              <a:rPr lang="zh-CN" altLang="en-US" sz="2000" dirty="0">
                <a:solidFill>
                  <a:srgbClr val="901F2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终身说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”：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“芝加哥大学的本科教育一直致力于培养令学生</a:t>
            </a:r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终身受益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的强大的</a:t>
            </a:r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学术能力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思维习惯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。”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1EFEFB-AC0F-4D1F-B1F8-F6C5262B03AB}"/>
              </a:ext>
            </a:extLst>
          </p:cNvPr>
          <p:cNvSpPr txBox="1"/>
          <p:nvPr/>
        </p:nvSpPr>
        <p:spPr>
          <a:xfrm>
            <a:off x="395536" y="3034146"/>
            <a:ext cx="4012563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耶鲁大学校长的“</a:t>
            </a:r>
            <a:r>
              <a:rPr lang="zh-CN" altLang="en-US" sz="2000" dirty="0">
                <a:solidFill>
                  <a:srgbClr val="901F2A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失败说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”：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“如果一个学生从耶鲁毕业后，居然拥有了某种专业的知识和技能，这是耶鲁教育最大的失败。”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53022E-D16C-A836-CDD3-EFDB31C470B6}"/>
              </a:ext>
            </a:extLst>
          </p:cNvPr>
          <p:cNvSpPr txBox="1"/>
          <p:nvPr/>
        </p:nvSpPr>
        <p:spPr>
          <a:xfrm>
            <a:off x="1717741" y="4529428"/>
            <a:ext cx="1368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知识体系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C76417-23C9-24AC-B53E-CFE10B96BE18}"/>
              </a:ext>
            </a:extLst>
          </p:cNvPr>
          <p:cNvSpPr txBox="1"/>
          <p:nvPr/>
        </p:nvSpPr>
        <p:spPr>
          <a:xfrm>
            <a:off x="3867034" y="4529428"/>
            <a:ext cx="1368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思维体系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6D1105-D078-AB5C-CD64-5F9CB3D1690F}"/>
              </a:ext>
            </a:extLst>
          </p:cNvPr>
          <p:cNvSpPr txBox="1"/>
          <p:nvPr/>
        </p:nvSpPr>
        <p:spPr>
          <a:xfrm>
            <a:off x="6058107" y="4529428"/>
            <a:ext cx="1368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做人体系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606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D1DACC-032C-2296-C608-11EA74F3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CF6BD3-F227-6691-FE81-98399A7E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502"/>
            <a:ext cx="5031115" cy="3833787"/>
          </a:xfrm>
          <a:prstGeom prst="rect">
            <a:avLst/>
          </a:prstGeom>
        </p:spPr>
      </p:pic>
      <p:pic>
        <p:nvPicPr>
          <p:cNvPr id="23554" name="Picture 2" descr="Feynman, smiling">
            <a:extLst>
              <a:ext uri="{FF2B5EF4-FFF2-40B4-BE49-F238E27FC236}">
                <a16:creationId xmlns:a16="http://schemas.microsoft.com/office/drawing/2014/main" id="{C980BF95-E2B5-7DE6-89AD-9BC969F5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04" y="0"/>
            <a:ext cx="2129462" cy="301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8F8BAA-F8FC-28DB-AC22-7C0D9DA1A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240" y="2571750"/>
            <a:ext cx="3754760" cy="21788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59CE23-A81B-83FD-8073-1D49A5CEA4D6}"/>
              </a:ext>
            </a:extLst>
          </p:cNvPr>
          <p:cNvSpPr/>
          <p:nvPr/>
        </p:nvSpPr>
        <p:spPr>
          <a:xfrm>
            <a:off x="103411" y="307310"/>
            <a:ext cx="4927704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7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标题与摘要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D2E349-695E-FA93-694E-4E902C321762}"/>
              </a:ext>
            </a:extLst>
          </p:cNvPr>
          <p:cNvSpPr txBox="1"/>
          <p:nvPr/>
        </p:nvSpPr>
        <p:spPr>
          <a:xfrm>
            <a:off x="323528" y="996913"/>
            <a:ext cx="8496944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标题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举例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：基于</a:t>
            </a:r>
            <a:r>
              <a:rPr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理论的</a:t>
            </a:r>
            <a:r>
              <a:rPr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问题研究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摘要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一般包括三部分内容：</a:t>
            </a: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前言、正文和结尾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不要超过一页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前言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主要起到总结概括的作用，一般交代一下背景和主要解决的问题即可，一般写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3-5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行。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正文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主要写针对每一小问的建模过程和求解思路。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结尾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是对整个建模过程的总结和升华，常见的是进行优缺点评价、模型的创新性评价、模型的推广等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关键词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：一般写研究对象、主要模型或求解算法等，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3-5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个即可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F05767-5C44-A882-E935-A789D9D4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19" y="0"/>
            <a:ext cx="3958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一、问题重述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37330" y="998012"/>
            <a:ext cx="8269339" cy="1153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在保持原题主体思想不变下，可以自己组织词句对问题进行描述，主要数据可以直接复制，对所提出的问题部分基本原样复制。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篇幅建议不要超过一页。大部分文字提炼自原题。</a:t>
            </a: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06376FF2-44EA-D013-58F2-DD34BB559D67}"/>
              </a:ext>
            </a:extLst>
          </p:cNvPr>
          <p:cNvCxnSpPr/>
          <p:nvPr/>
        </p:nvCxnSpPr>
        <p:spPr>
          <a:xfrm flipV="1">
            <a:off x="1328986" y="8036711"/>
            <a:ext cx="5080884" cy="200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590BD2E4-AA1F-EF4D-D136-D3F4611FCB57}"/>
              </a:ext>
            </a:extLst>
          </p:cNvPr>
          <p:cNvCxnSpPr/>
          <p:nvPr/>
        </p:nvCxnSpPr>
        <p:spPr>
          <a:xfrm flipV="1">
            <a:off x="1333431" y="9654352"/>
            <a:ext cx="5056242" cy="140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6F3ED2FB-30B5-9E66-2C77-05DD79EC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86" y="0"/>
            <a:ext cx="47646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7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二、问题分析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8617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是表达对题目的理解，特别是对附件的数据进行必要分析、描述（一般都有数据附件），这是需要提到分析数据的方法、理由。如果有多个小问题，可以对每个小问题进行分别分析。问题分析中不给出结果，结果在摘要中给出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CFA5D9-26A5-7C56-E804-EB0447EC2D92}"/>
              </a:ext>
            </a:extLst>
          </p:cNvPr>
          <p:cNvSpPr txBox="1"/>
          <p:nvPr/>
        </p:nvSpPr>
        <p:spPr>
          <a:xfrm>
            <a:off x="417461" y="1998198"/>
            <a:ext cx="8269338" cy="2062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的分析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研究的意义的分析。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属于。。。。。数学问题，对于解决此类问题一般数学方法的分析。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对附件中所给数据特点的分析。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所要求的结果进行分析。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由于以上原因，我们可以将首先建立一个。。。。。。的数学模型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，然后将建立一个。。。。。。。的模型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，。。。。。。。。。。对结果分别进行预测，并将结果进行比较。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2E02C4-097A-67CB-2EDA-EF01807524ED}"/>
              </a:ext>
            </a:extLst>
          </p:cNvPr>
          <p:cNvSpPr txBox="1"/>
          <p:nvPr/>
        </p:nvSpPr>
        <p:spPr>
          <a:xfrm>
            <a:off x="417461" y="4209151"/>
            <a:ext cx="826933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的分析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。。。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2DEC52-9BCB-A912-447D-1EC319BF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30" y="987574"/>
            <a:ext cx="5257800" cy="2260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530638-2B1D-CF67-BF39-D74399110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28" y="3221076"/>
            <a:ext cx="5257799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三、模型假设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8617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假设对整篇文章具有指导性，有时决定问题的难易。一定要注意假设的某种角度上的合理性，不能乱编，完全偏离事实或与题目要求相抵触。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罗列要工整。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63A0B4-B951-1027-A53E-C8FE1B240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14" y="2399010"/>
            <a:ext cx="5768771" cy="1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四、符号说明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尽可能借鉴参考书上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通常采用的符号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，不宜自己乱定义符号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对于改进的一些模型，符号可以适当自己修正（下标、上标、参数等可以变，主符号最好与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经典模型符号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靠近）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129C24-3A44-FAEF-36EE-2B5E9A1ED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45" y="1977140"/>
            <a:ext cx="4482369" cy="30639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27F35C-8EAC-3572-2DB7-FA090361AC86}"/>
              </a:ext>
            </a:extLst>
          </p:cNvPr>
          <p:cNvSpPr txBox="1"/>
          <p:nvPr/>
        </p:nvSpPr>
        <p:spPr>
          <a:xfrm>
            <a:off x="6855505" y="3185958"/>
            <a:ext cx="23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Αγαπώ το μαθηματικό </a:t>
            </a:r>
            <a:r>
              <a:rPr lang="el-GR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μοντελοποίηση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3144B2-6317-CF0B-CC6C-A753CFEA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54" y="0"/>
            <a:ext cx="7092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9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jOTFmM2U0OTNlMDBmNWY1YTQyNjhhM2Y4ZGQwMW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27202</TotalTime>
  <Words>1678</Words>
  <Application>Microsoft Macintosh PowerPoint</Application>
  <PresentationFormat>全屏显示(16:9)</PresentationFormat>
  <Paragraphs>180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-apple-system</vt:lpstr>
      <vt:lpstr>等线</vt:lpstr>
      <vt:lpstr>方正小标宋简体</vt:lpstr>
      <vt:lpstr>华文新魏</vt:lpstr>
      <vt:lpstr>隶书</vt:lpstr>
      <vt:lpstr>宋体</vt:lpstr>
      <vt:lpstr>宋体</vt:lpstr>
      <vt:lpstr>微软雅黑</vt:lpstr>
      <vt:lpstr>HEITI SC MEDIUM</vt:lpstr>
      <vt:lpstr>HEITI SC MEDIUM</vt:lpstr>
      <vt:lpstr>Arial</vt:lpstr>
      <vt:lpstr>Calibri</vt:lpstr>
      <vt:lpstr>Helvetica Neue</vt:lpstr>
      <vt:lpstr>Times New Roman</vt:lpstr>
      <vt:lpstr>Wingdings</vt:lpstr>
      <vt:lpstr>Office 主题​​</vt:lpstr>
      <vt:lpstr>1_Office 主题​​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范利群</dc:creator>
  <cp:lastModifiedBy>K Z</cp:lastModifiedBy>
  <cp:revision>1009</cp:revision>
  <dcterms:created xsi:type="dcterms:W3CDTF">2019-07-09T19:19:00Z</dcterms:created>
  <dcterms:modified xsi:type="dcterms:W3CDTF">2024-12-30T09:26:01Z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394297376_btnclosed</vt:lpwstr>
  </property>
  <property fmtid="{D5CDD505-2E9C-101B-9397-08002B2CF9AE}" pid="3" name="KSOProductBuildVer">
    <vt:lpwstr>2052-12.1.0.16388</vt:lpwstr>
  </property>
  <property fmtid="{D5CDD505-2E9C-101B-9397-08002B2CF9AE}" pid="4" name="ICV">
    <vt:lpwstr>C0DBDE7E3A2D4F4C84FC7BA13130DBAF_13</vt:lpwstr>
  </property>
</Properties>
</file>